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g/yN0YTg4jFtOLCXoJlCdwlnht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86173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8495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255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22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1672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3211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9917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723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9119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4277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1997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10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05017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6000"/>
              <a:buFont typeface="Calibri"/>
              <a:buNone/>
            </a:pPr>
            <a:r>
              <a:rPr lang="et-EE">
                <a:solidFill>
                  <a:srgbClr val="A8D08C"/>
                </a:solidFill>
              </a:rPr>
              <a:t>MIKK ÕPIB</a:t>
            </a:r>
            <a:endParaRPr>
              <a:solidFill>
                <a:srgbClr val="A8D08C"/>
              </a:solidFill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41289">
            <a:off x="7078580" y="2082216"/>
            <a:ext cx="3810000" cy="34956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524000" y="3437773"/>
            <a:ext cx="42431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3200" b="0" i="0" u="none" strike="noStrike" cap="none">
                <a:solidFill>
                  <a:srgbClr val="A8D08C"/>
                </a:solidFill>
                <a:latin typeface="Calibri"/>
                <a:ea typeface="Calibri"/>
                <a:cs typeface="Calibri"/>
                <a:sym typeface="Calibri"/>
              </a:rPr>
              <a:t>HÄÄLIK JA TÄHT A</a:t>
            </a:r>
            <a:endParaRPr sz="3200">
              <a:solidFill>
                <a:srgbClr val="A8D0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838200" y="96253"/>
            <a:ext cx="10515600" cy="222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3600"/>
              <a:buFont typeface="Calibri"/>
              <a:buNone/>
            </a:pPr>
            <a:r>
              <a:rPr lang="et-EE" sz="3600" b="1">
                <a:solidFill>
                  <a:srgbClr val="A8D08C"/>
                </a:solidFill>
              </a:rPr>
              <a:t>HÄÄLI SÕNA LEPATRIINUDELE OSUTADES. </a:t>
            </a:r>
            <a:br>
              <a:rPr lang="et-EE" sz="3600" b="1">
                <a:solidFill>
                  <a:srgbClr val="A8D08C"/>
                </a:solidFill>
              </a:rPr>
            </a:br>
            <a:r>
              <a:rPr lang="et-EE" sz="3600" b="1">
                <a:solidFill>
                  <a:srgbClr val="A8D08C"/>
                </a:solidFill>
              </a:rPr>
              <a:t>MITU HÄÄLIKUT ON SELLES SÕNAS?</a:t>
            </a:r>
            <a:br>
              <a:rPr lang="et-EE" sz="3600" b="1">
                <a:solidFill>
                  <a:srgbClr val="A8D08C"/>
                </a:solidFill>
              </a:rPr>
            </a:br>
            <a:r>
              <a:rPr lang="et-EE" sz="3600" b="1">
                <a:solidFill>
                  <a:srgbClr val="A8D08C"/>
                </a:solidFill>
              </a:rPr>
              <a:t>KAS A-HÄÄLIK ON SÕNA ALGUSES, SEES VÕI LÕPUS?</a:t>
            </a:r>
            <a:endParaRPr sz="3600" b="1">
              <a:solidFill>
                <a:srgbClr val="A8D08C"/>
              </a:solidFill>
            </a:endParaRPr>
          </a:p>
        </p:txBody>
      </p:sp>
      <p:pic>
        <p:nvPicPr>
          <p:cNvPr id="172" name="Google Shape;17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4379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3126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1873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286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76" name="Google Shape;17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6496" y="2458819"/>
            <a:ext cx="2324424" cy="192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0620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400"/>
              <a:buFont typeface="Calibri"/>
              <a:buNone/>
            </a:pPr>
            <a:r>
              <a:rPr lang="et-EE" b="1">
                <a:solidFill>
                  <a:srgbClr val="A8D08C"/>
                </a:solidFill>
              </a:rPr>
              <a:t>OLID TUBLI! </a:t>
            </a:r>
            <a:br>
              <a:rPr lang="et-EE" b="1">
                <a:solidFill>
                  <a:srgbClr val="A8D08C"/>
                </a:solidFill>
              </a:rPr>
            </a:br>
            <a:r>
              <a:rPr lang="et-EE" b="1">
                <a:solidFill>
                  <a:srgbClr val="A8D08C"/>
                </a:solidFill>
              </a:rPr>
              <a:t>VARSTI ÕPIME JÄLLE!</a:t>
            </a:r>
            <a:endParaRPr>
              <a:solidFill>
                <a:srgbClr val="A8D08C"/>
              </a:solidFill>
            </a:endParaRPr>
          </a:p>
        </p:txBody>
      </p:sp>
      <p:pic>
        <p:nvPicPr>
          <p:cNvPr id="183" name="Google Shape;183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08632" y="1825625"/>
            <a:ext cx="5174735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1299411" y="43372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3600"/>
              <a:buNone/>
            </a:pPr>
            <a:r>
              <a:rPr lang="et-EE" sz="3600" b="1">
                <a:solidFill>
                  <a:srgbClr val="A8D08C"/>
                </a:solidFill>
              </a:rPr>
              <a:t>SEE ON A-TÄHT. </a:t>
            </a:r>
            <a:endParaRPr sz="3600" b="1">
              <a:solidFill>
                <a:srgbClr val="A8D08C"/>
              </a:solidFill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9125" y="1762125"/>
            <a:ext cx="33337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838200" y="62981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3200"/>
              <a:buFont typeface="Calibri"/>
              <a:buNone/>
            </a:pPr>
            <a:r>
              <a:rPr lang="et-EE" sz="3200">
                <a:solidFill>
                  <a:srgbClr val="A8D08C"/>
                </a:solidFill>
              </a:rPr>
              <a:t>A-TÄHED PEAVAD JOOKSMA MINEMA.</a:t>
            </a:r>
            <a:br>
              <a:rPr lang="et-EE" sz="3200">
                <a:solidFill>
                  <a:srgbClr val="A8D08C"/>
                </a:solidFill>
              </a:rPr>
            </a:br>
            <a:r>
              <a:rPr lang="et-EE" sz="3200">
                <a:solidFill>
                  <a:srgbClr val="A8D08C"/>
                </a:solidFill>
              </a:rPr>
              <a:t>AITA NAD MAJADEST ÜLES LEIDA. </a:t>
            </a:r>
            <a:br>
              <a:rPr lang="et-EE" sz="3200">
                <a:solidFill>
                  <a:srgbClr val="A8D08C"/>
                </a:solidFill>
              </a:rPr>
            </a:br>
            <a:r>
              <a:rPr lang="et-EE" sz="3200">
                <a:solidFill>
                  <a:srgbClr val="A8D08C"/>
                </a:solidFill>
              </a:rPr>
              <a:t>ALUSTA VASAKULT.</a:t>
            </a:r>
            <a:br>
              <a:rPr lang="et-EE" sz="3200">
                <a:solidFill>
                  <a:srgbClr val="A8D08C"/>
                </a:solidFill>
              </a:rPr>
            </a:br>
            <a:r>
              <a:rPr lang="et-EE" sz="3200">
                <a:solidFill>
                  <a:srgbClr val="A8D08C"/>
                </a:solidFill>
              </a:rPr>
              <a:t>KLIKI NOOLEGA EDASI JA KONTROLLI. </a:t>
            </a:r>
            <a:endParaRPr sz="3200">
              <a:solidFill>
                <a:srgbClr val="A8D08C"/>
              </a:solidFill>
            </a:endParaRPr>
          </a:p>
        </p:txBody>
      </p:sp>
      <p:pic>
        <p:nvPicPr>
          <p:cNvPr id="99" name="Google Shape;99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59343" y="2701112"/>
            <a:ext cx="2873314" cy="221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893" y="2701111"/>
            <a:ext cx="3296110" cy="221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7997" y="2701112"/>
            <a:ext cx="2545120" cy="2223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527291">
            <a:off x="1829004" y="3957577"/>
            <a:ext cx="662413" cy="6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387424">
            <a:off x="8942199" y="3366738"/>
            <a:ext cx="538267" cy="53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42666" y="4058522"/>
            <a:ext cx="653334" cy="653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7055" y="3425954"/>
            <a:ext cx="768765" cy="7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641414">
            <a:off x="9718057" y="3850177"/>
            <a:ext cx="768765" cy="7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59014" y="3544740"/>
            <a:ext cx="532376" cy="53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27817" y="3511010"/>
            <a:ext cx="599835" cy="59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1603597">
            <a:off x="6178715" y="4128100"/>
            <a:ext cx="482446" cy="482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102442" y="3361934"/>
            <a:ext cx="599835" cy="59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822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822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822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400"/>
              <a:buFont typeface="Calibri"/>
              <a:buNone/>
            </a:pPr>
            <a:r>
              <a:rPr lang="et-EE" b="1">
                <a:solidFill>
                  <a:srgbClr val="A8D08C"/>
                </a:solidFill>
              </a:rPr>
              <a:t>HÄÄLI SÕNAD. MILLISES SÕNAS ON A-HÄÄLIK? OSUTA PILDILE.  </a:t>
            </a:r>
            <a:endParaRPr>
              <a:solidFill>
                <a:srgbClr val="A8D08C"/>
              </a:solidFill>
            </a:endParaRPr>
          </a:p>
        </p:txBody>
      </p:sp>
      <p:pic>
        <p:nvPicPr>
          <p:cNvPr id="116" name="Google Shape;116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48645" y="3149099"/>
            <a:ext cx="209471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8057" y="2991807"/>
            <a:ext cx="2143424" cy="1857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60519" y="3149099"/>
            <a:ext cx="1676634" cy="161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400"/>
              <a:buFont typeface="Calibri"/>
              <a:buNone/>
            </a:pPr>
            <a:r>
              <a:rPr lang="et-EE" b="1">
                <a:solidFill>
                  <a:srgbClr val="A8D08C"/>
                </a:solidFill>
              </a:rPr>
              <a:t>HÄÄLI SÕNAD. MILLISES SÕNAS ON A-HÄÄLIK? OSUTA PILDILE.  </a:t>
            </a:r>
            <a:endParaRPr>
              <a:solidFill>
                <a:srgbClr val="A8D08C"/>
              </a:solidFill>
            </a:endParaRPr>
          </a:p>
        </p:txBody>
      </p:sp>
      <p:pic>
        <p:nvPicPr>
          <p:cNvPr id="124" name="Google Shape;124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07180" y="1650433"/>
            <a:ext cx="4528679" cy="431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3119" y="2422445"/>
            <a:ext cx="2200582" cy="233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6544" y="2442572"/>
            <a:ext cx="2477793" cy="276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400"/>
              <a:buFont typeface="Calibri"/>
              <a:buNone/>
            </a:pPr>
            <a:r>
              <a:rPr lang="et-EE" b="1">
                <a:solidFill>
                  <a:srgbClr val="A8D08C"/>
                </a:solidFill>
              </a:rPr>
              <a:t>HÄÄLI SÕNAD. MILLISES SÕNAS ON A-HÄÄLIK? OSUTA PILDILE.  </a:t>
            </a:r>
            <a:endParaRPr>
              <a:solidFill>
                <a:srgbClr val="A8D08C"/>
              </a:solidFill>
            </a:endParaRPr>
          </a:p>
        </p:txBody>
      </p:sp>
      <p:pic>
        <p:nvPicPr>
          <p:cNvPr id="132" name="Google Shape;132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65919" y="2983742"/>
            <a:ext cx="2438400" cy="196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3487" y="2488861"/>
            <a:ext cx="1876687" cy="2457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83067" y="2488861"/>
            <a:ext cx="2541671" cy="265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838200" y="96253"/>
            <a:ext cx="10515600" cy="222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3600"/>
              <a:buFont typeface="Calibri"/>
              <a:buNone/>
            </a:pPr>
            <a:r>
              <a:rPr lang="et-EE" sz="3600" b="1">
                <a:solidFill>
                  <a:srgbClr val="A8D08C"/>
                </a:solidFill>
              </a:rPr>
              <a:t>HÄÄLI SÕNA LEPATRIINUDELE OSUTADES. </a:t>
            </a:r>
            <a:br>
              <a:rPr lang="et-EE" sz="3600" b="1">
                <a:solidFill>
                  <a:srgbClr val="A8D08C"/>
                </a:solidFill>
              </a:rPr>
            </a:br>
            <a:r>
              <a:rPr lang="et-EE" sz="3600" b="1">
                <a:solidFill>
                  <a:srgbClr val="A8D08C"/>
                </a:solidFill>
              </a:rPr>
              <a:t>MITU HÄÄLIKUT ON SELLES SÕNAS?</a:t>
            </a:r>
            <a:br>
              <a:rPr lang="et-EE" sz="3600" b="1">
                <a:solidFill>
                  <a:srgbClr val="A8D08C"/>
                </a:solidFill>
              </a:rPr>
            </a:br>
            <a:r>
              <a:rPr lang="et-EE" sz="3600" b="1">
                <a:solidFill>
                  <a:srgbClr val="A8D08C"/>
                </a:solidFill>
              </a:rPr>
              <a:t>KAS A-HÄÄLIK ON SÕNA ALGUSES, SEES VÕI LÕPUS?</a:t>
            </a:r>
            <a:endParaRPr sz="3600" b="1">
              <a:solidFill>
                <a:srgbClr val="A8D08C"/>
              </a:solidFill>
            </a:endParaRPr>
          </a:p>
        </p:txBody>
      </p:sp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01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0831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6445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3638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280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0126" y="2206372"/>
            <a:ext cx="2286319" cy="242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838200" y="96253"/>
            <a:ext cx="10515600" cy="222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3600"/>
              <a:buFont typeface="Calibri"/>
              <a:buNone/>
            </a:pPr>
            <a:r>
              <a:rPr lang="et-EE" sz="3600" b="1">
                <a:solidFill>
                  <a:srgbClr val="A8D08C"/>
                </a:solidFill>
              </a:rPr>
              <a:t>HÄÄLI SÕNA LEPATRIINUDELE OSUTADES. </a:t>
            </a:r>
            <a:br>
              <a:rPr lang="et-EE" sz="3600" b="1">
                <a:solidFill>
                  <a:srgbClr val="A8D08C"/>
                </a:solidFill>
              </a:rPr>
            </a:br>
            <a:r>
              <a:rPr lang="et-EE" sz="3600" b="1">
                <a:solidFill>
                  <a:srgbClr val="A8D08C"/>
                </a:solidFill>
              </a:rPr>
              <a:t>MITU HÄÄLIKUT ON SELLES SÕNAS?</a:t>
            </a:r>
            <a:br>
              <a:rPr lang="et-EE" sz="3600" b="1">
                <a:solidFill>
                  <a:srgbClr val="A8D08C"/>
                </a:solidFill>
              </a:rPr>
            </a:br>
            <a:r>
              <a:rPr lang="et-EE" sz="3600" b="1">
                <a:solidFill>
                  <a:srgbClr val="A8D08C"/>
                </a:solidFill>
              </a:rPr>
              <a:t>KAS A-HÄÄLIK ON SÕNA ALGUSES, SEES VÕI LÕPUS?</a:t>
            </a:r>
            <a:endParaRPr sz="3600" b="1">
              <a:solidFill>
                <a:srgbClr val="A8D08C"/>
              </a:solidFill>
            </a:endParaRPr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2067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2305" y="4907743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543" y="4907743"/>
            <a:ext cx="1092807" cy="120400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286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2074" y="2237961"/>
            <a:ext cx="3353268" cy="233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82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3600"/>
              <a:buFont typeface="Calibri"/>
              <a:buNone/>
            </a:pPr>
            <a:r>
              <a:rPr lang="et-EE" sz="3600" b="1">
                <a:solidFill>
                  <a:srgbClr val="A8D08C"/>
                </a:solidFill>
              </a:rPr>
              <a:t>HÄÄLI SÕNA LEPATRIINUDELE OSUTADES. </a:t>
            </a:r>
            <a:br>
              <a:rPr lang="et-EE" sz="3600" b="1">
                <a:solidFill>
                  <a:srgbClr val="A8D08C"/>
                </a:solidFill>
              </a:rPr>
            </a:br>
            <a:r>
              <a:rPr lang="et-EE" sz="3600" b="1">
                <a:solidFill>
                  <a:srgbClr val="A8D08C"/>
                </a:solidFill>
              </a:rPr>
              <a:t>MITU HÄÄLIKUT ON SELLES SÕNAS?</a:t>
            </a:r>
            <a:br>
              <a:rPr lang="et-EE" sz="3600" b="1">
                <a:solidFill>
                  <a:srgbClr val="A8D08C"/>
                </a:solidFill>
              </a:rPr>
            </a:br>
            <a:r>
              <a:rPr lang="et-EE" sz="3600" b="1">
                <a:solidFill>
                  <a:srgbClr val="A8D08C"/>
                </a:solidFill>
              </a:rPr>
              <a:t>KAS A-HÄÄLIK ON SÕNA ALGUSES, SEES VÕI LÕPUS?</a:t>
            </a:r>
            <a:endParaRPr sz="3600" b="1">
              <a:solidFill>
                <a:srgbClr val="A8D08C"/>
              </a:solidFill>
            </a:endParaRPr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01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0831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6445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3638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949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6" name="Google Shape;16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2275" y="1705953"/>
            <a:ext cx="2899174" cy="306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71</Words>
  <Application>Microsoft Office PowerPoint</Application>
  <PresentationFormat>Widescreen</PresentationFormat>
  <Paragraphs>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MIKK ÕPIB</vt:lpstr>
      <vt:lpstr>PowerPoint Presentation</vt:lpstr>
      <vt:lpstr>A-TÄHED PEAVAD JOOKSMA MINEMA. AITA NAD MAJADEST ÜLES LEIDA.  ALUSTA VASAKULT. KLIKI NOOLEGA EDASI JA KONTROLLI. </vt:lpstr>
      <vt:lpstr>HÄÄLI SÕNAD. MILLISES SÕNAS ON A-HÄÄLIK? OSUTA PILDILE.  </vt:lpstr>
      <vt:lpstr>HÄÄLI SÕNAD. MILLISES SÕNAS ON A-HÄÄLIK? OSUTA PILDILE.  </vt:lpstr>
      <vt:lpstr>HÄÄLI SÕNAD. MILLISES SÕNAS ON A-HÄÄLIK? OSUTA PILDILE.  </vt:lpstr>
      <vt:lpstr>HÄÄLI SÕNA LEPATRIINUDELE OSUTADES.  MITU HÄÄLIKUT ON SELLES SÕNAS? KAS A-HÄÄLIK ON SÕNA ALGUSES, SEES VÕI LÕPUS?</vt:lpstr>
      <vt:lpstr>HÄÄLI SÕNA LEPATRIINUDELE OSUTADES.  MITU HÄÄLIKUT ON SELLES SÕNAS? KAS A-HÄÄLIK ON SÕNA ALGUSES, SEES VÕI LÕPUS?</vt:lpstr>
      <vt:lpstr>HÄÄLI SÕNA LEPATRIINUDELE OSUTADES.  MITU HÄÄLIKUT ON SELLES SÕNAS? KAS A-HÄÄLIK ON SÕNA ALGUSES, SEES VÕI LÕPUS?</vt:lpstr>
      <vt:lpstr>HÄÄLI SÕNA LEPATRIINUDELE OSUTADES.  MITU HÄÄLIKUT ON SELLES SÕNAS? KAS A-HÄÄLIK ON SÕNA ALGUSES, SEES VÕI LÕPUS?</vt:lpstr>
      <vt:lpstr>OLID TUBLI!  VARSTI ÕPIME JÄLLE!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MIKK ÕPIB</dc:title>
  <dc:creator>TLV</dc:creator>
  <cp:lastModifiedBy>Kairin K.</cp:lastModifiedBy>
  <cp:revision>2</cp:revision>
  <dcterms:created xsi:type="dcterms:W3CDTF">2021-04-12T09:06:54Z</dcterms:created>
  <dcterms:modified xsi:type="dcterms:W3CDTF">2023-09-24T14:11:11Z</dcterms:modified>
</cp:coreProperties>
</file>